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77" r:id="rId4"/>
    <p:sldId id="258" r:id="rId5"/>
    <p:sldId id="275" r:id="rId6"/>
    <p:sldId id="293" r:id="rId7"/>
    <p:sldId id="291" r:id="rId8"/>
    <p:sldId id="294" r:id="rId9"/>
    <p:sldId id="279" r:id="rId10"/>
    <p:sldId id="295" r:id="rId11"/>
    <p:sldId id="280" r:id="rId12"/>
    <p:sldId id="296" r:id="rId13"/>
    <p:sldId id="281" r:id="rId14"/>
    <p:sldId id="297" r:id="rId15"/>
    <p:sldId id="282" r:id="rId16"/>
    <p:sldId id="298" r:id="rId17"/>
    <p:sldId id="283" r:id="rId18"/>
    <p:sldId id="260" r:id="rId19"/>
    <p:sldId id="287" r:id="rId20"/>
    <p:sldId id="288" r:id="rId21"/>
    <p:sldId id="289" r:id="rId22"/>
    <p:sldId id="292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2EEB-0513-4EF9-A791-5DD48C97AA56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C4FA-8447-4A50-AF1F-BC12F7DB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563" y="1808163"/>
            <a:ext cx="9144000" cy="2387600"/>
          </a:xfrm>
        </p:spPr>
        <p:txBody>
          <a:bodyPr>
            <a:normAutofit/>
          </a:bodyPr>
          <a:lstStyle/>
          <a:p>
            <a:r>
              <a:rPr lang="fa-I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بسم الله الرحمن الرحیم</a:t>
            </a:r>
            <a:r>
              <a:rPr lang="fa-IR" sz="9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en-US" sz="9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714999"/>
            <a:ext cx="9465129" cy="65314"/>
          </a:xfrm>
        </p:spPr>
        <p:txBody>
          <a:bodyPr>
            <a:normAutofit fontScale="25000" lnSpcReduction="20000"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24"/>
            <a:ext cx="12192000" cy="6907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7646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اقدامات اجرایی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485" y="1571400"/>
            <a:ext cx="8665029" cy="4674734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توانمند سازی اساتید مشاور</a:t>
            </a:r>
            <a:r>
              <a:rPr lang="ar-SA" sz="3200" dirty="0" smtClean="0">
                <a:cs typeface="B Nazanin" panose="00000400000000000000" pitchFamily="2" charset="-78"/>
              </a:rPr>
              <a:t>/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ar-SA" sz="3200" dirty="0" smtClean="0">
                <a:cs typeface="B Nazanin" panose="00000400000000000000" pitchFamily="2" charset="-78"/>
              </a:rPr>
              <a:t>رابطین  </a:t>
            </a:r>
            <a:r>
              <a:rPr lang="ar-SA" sz="3200" dirty="0">
                <a:cs typeface="B Nazanin" panose="00000400000000000000" pitchFamily="2" charset="-78"/>
              </a:rPr>
              <a:t>از طریق برگزاری کارگاههای مهارتهای برقراری ارتباط و  آشنایی با آئین نامه های ستاد </a:t>
            </a:r>
            <a:r>
              <a:rPr lang="ar-SA" sz="3200" dirty="0" smtClean="0">
                <a:cs typeface="B Nazanin" panose="00000400000000000000" pitchFamily="2" charset="-78"/>
              </a:rPr>
              <a:t>شاهد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تشکیل هسته دانشجویان همیار از طریق اساتید مشاور</a:t>
            </a:r>
            <a:r>
              <a:rPr lang="ar-SA" sz="3200" dirty="0" smtClean="0">
                <a:cs typeface="B Nazanin" panose="00000400000000000000" pitchFamily="2" charset="-78"/>
              </a:rPr>
              <a:t>/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ar-SA" sz="3200" dirty="0" smtClean="0">
                <a:cs typeface="B Nazanin" panose="00000400000000000000" pitchFamily="2" charset="-78"/>
              </a:rPr>
              <a:t>رابطین </a:t>
            </a:r>
            <a:r>
              <a:rPr lang="ar-SA" sz="3200" dirty="0">
                <a:cs typeface="B Nazanin" panose="00000400000000000000" pitchFamily="2" charset="-78"/>
              </a:rPr>
              <a:t>هر </a:t>
            </a:r>
            <a:r>
              <a:rPr lang="ar-SA" sz="3200" dirty="0" smtClean="0">
                <a:cs typeface="B Nazanin" panose="00000400000000000000" pitchFamily="2" charset="-78"/>
              </a:rPr>
              <a:t>دانشکده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ar-SA" sz="3200" dirty="0" smtClean="0">
                <a:cs typeface="B Nazanin" panose="00000400000000000000" pitchFamily="2" charset="-78"/>
              </a:rPr>
              <a:t>جلسات </a:t>
            </a:r>
            <a:r>
              <a:rPr lang="ar-SA" sz="3200" dirty="0">
                <a:cs typeface="B Nazanin" panose="00000400000000000000" pitchFamily="2" charset="-78"/>
              </a:rPr>
              <a:t>مشترک با دانشجوی </a:t>
            </a:r>
            <a:r>
              <a:rPr lang="ar-SA" sz="3200" dirty="0" smtClean="0">
                <a:cs typeface="B Nazanin" panose="00000400000000000000" pitchFamily="2" charset="-78"/>
              </a:rPr>
              <a:t>همیار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جلسات مشترک  پیگیری و پایش وضعیت آموزشی دانشجویان با اساتید مشاور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8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0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671120" y="606200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49146"/>
              </p:ext>
            </p:extLst>
          </p:nvPr>
        </p:nvGraphicFramePr>
        <p:xfrm>
          <a:off x="1461818" y="1746388"/>
          <a:ext cx="8679718" cy="171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284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4348434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857693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سطح  آموزشی، رفاهی  دانشجویان در سال 1402 به میزان 15 درصد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مدیریت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0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  <a:tr h="857693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نشاط و تقویت روح</a:t>
                      </a: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یه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دانشجویان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اختصاصی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0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033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DB205F-97AC-2C7A-644C-D3EB78C83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268546"/>
              </p:ext>
            </p:extLst>
          </p:nvPr>
        </p:nvGraphicFramePr>
        <p:xfrm>
          <a:off x="2580322" y="4033427"/>
          <a:ext cx="7031355" cy="146930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13574">
                  <a:extLst>
                    <a:ext uri="{9D8B030D-6E8A-4147-A177-3AD203B41FA5}">
                      <a16:colId xmlns:a16="http://schemas.microsoft.com/office/drawing/2014/main" val="3769709939"/>
                    </a:ext>
                  </a:extLst>
                </a:gridCol>
                <a:gridCol w="2061727">
                  <a:extLst>
                    <a:ext uri="{9D8B030D-6E8A-4147-A177-3AD203B41FA5}">
                      <a16:colId xmlns:a16="http://schemas.microsoft.com/office/drawing/2014/main" val="3783378783"/>
                    </a:ext>
                  </a:extLst>
                </a:gridCol>
                <a:gridCol w="2456054">
                  <a:extLst>
                    <a:ext uri="{9D8B030D-6E8A-4147-A177-3AD203B41FA5}">
                      <a16:colId xmlns:a16="http://schemas.microsoft.com/office/drawing/2014/main" val="1296122735"/>
                    </a:ext>
                  </a:extLst>
                </a:gridCol>
              </a:tblGrid>
              <a:tr h="5354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43585"/>
                  </a:ext>
                </a:extLst>
              </a:tr>
              <a:tr h="9338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گزارش کارنامه های نیم سال تحصیلی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کارنامه تحصیلی دانشجویان نخبه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نیم سال تحصیلی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3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416" y="1006248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اقدامات اجرایی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3" y="2674711"/>
            <a:ext cx="9737271" cy="4351338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sz="3600" dirty="0">
                <a:cs typeface="B Nazanin" panose="00000400000000000000" pitchFamily="2" charset="-78"/>
              </a:rPr>
              <a:t>برگزاری اردوهای آموزشی، سیاحتی و زیارتی در جهت تقویت روحیه دانشجویان شاهد و ایثارگر </a:t>
            </a:r>
            <a:endParaRPr lang="fa-IR" sz="36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cs typeface="B Nazanin" panose="00000400000000000000" pitchFamily="2" charset="-78"/>
              </a:rPr>
              <a:t>برگزاری بازدید علمی از مراکز علمی</a:t>
            </a: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cs typeface="B Nazanin" panose="00000400000000000000" pitchFamily="2" charset="-78"/>
              </a:rPr>
              <a:t>برگزاری جلسات نقد فیلم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4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0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548542" y="411515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استقرار رویکرد دانشگاه الکترونیک مبتنی بر فناوری اطلاعات و هوش مصنوعی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88766"/>
              </p:ext>
            </p:extLst>
          </p:nvPr>
        </p:nvGraphicFramePr>
        <p:xfrm>
          <a:off x="1261136" y="1825174"/>
          <a:ext cx="9803006" cy="149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503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4901503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852712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اطلاعات جامع دانشجویان در سال 1402 به میزان</a:t>
                      </a: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50</a:t>
                      </a: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درصد  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just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</a:t>
                      </a: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مدیری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  <a:tr h="489147">
                <a:tc>
                  <a:txBody>
                    <a:bodyPr/>
                    <a:lstStyle/>
                    <a:p>
                      <a:pPr algn="just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تشکیل بانک جامع اطلاعاتی از دانشجویان جامعه هدف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هدف</a:t>
                      </a:r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اختصاصی 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7781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F6AEFF-C18B-D47C-0ADC-809FC510E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48911"/>
              </p:ext>
            </p:extLst>
          </p:nvPr>
        </p:nvGraphicFramePr>
        <p:xfrm>
          <a:off x="2220315" y="4110464"/>
          <a:ext cx="7423241" cy="168617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53666">
                  <a:extLst>
                    <a:ext uri="{9D8B030D-6E8A-4147-A177-3AD203B41FA5}">
                      <a16:colId xmlns:a16="http://schemas.microsoft.com/office/drawing/2014/main" val="3971810629"/>
                    </a:ext>
                  </a:extLst>
                </a:gridCol>
                <a:gridCol w="2176635">
                  <a:extLst>
                    <a:ext uri="{9D8B030D-6E8A-4147-A177-3AD203B41FA5}">
                      <a16:colId xmlns:a16="http://schemas.microsoft.com/office/drawing/2014/main" val="917549037"/>
                    </a:ext>
                  </a:extLst>
                </a:gridCol>
                <a:gridCol w="2592940">
                  <a:extLst>
                    <a:ext uri="{9D8B030D-6E8A-4147-A177-3AD203B41FA5}">
                      <a16:colId xmlns:a16="http://schemas.microsoft.com/office/drawing/2014/main" val="2280942968"/>
                    </a:ext>
                  </a:extLst>
                </a:gridCol>
              </a:tblGrid>
              <a:tr h="6145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55406"/>
                  </a:ext>
                </a:extLst>
              </a:tr>
              <a:tr h="10716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پرونده های الکترونیک آموزشی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پرونده تشکیل شده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نیم سال تحصیلی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4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4787" y="222474"/>
            <a:ext cx="12148457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اقدامات اجرایی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328" y="1825624"/>
            <a:ext cx="9339943" cy="4754789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ایجاد بانک الکترونیک جامع اطلاعات دانشجویان ستاد شاهد به میزان </a:t>
            </a:r>
            <a:r>
              <a:rPr lang="fa-IR" sz="3200" dirty="0" smtClean="0">
                <a:cs typeface="B Nazanin" panose="00000400000000000000" pitchFamily="2" charset="-78"/>
              </a:rPr>
              <a:t>50%</a:t>
            </a: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تشکیل پرونده الکترونیک آموزشی دانشجویان  دچار مشکل آموزشی در پایش های پایان هر ترم(حداقل 50 % دانشجویان)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تشکیل پرونده الکترونیک آموزشی دانشجویان  دچار مشکل آموزشی در پایش های پایان هر ترم(حداقل 50 % دانشجویان)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تشکیل پرونده الکترونیک آموزشی ارجاع شده به کمیسیون های تخصصی (حداقل 80 % دانشجویان)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86" y="5112"/>
            <a:ext cx="12247685" cy="6852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5112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401515" y="712288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a-IR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53192"/>
              </p:ext>
            </p:extLst>
          </p:nvPr>
        </p:nvGraphicFramePr>
        <p:xfrm>
          <a:off x="1417236" y="1967662"/>
          <a:ext cx="8484158" cy="194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79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4242079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1144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انگیزه و ارتقا بهره وری در کارکنان ایثارگر به میزان 10درصد نبست به سال گذشته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مدیریت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  <a:tr h="797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غربالگری سلامت روان کارکنان شاهد و ایثارگر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اختصاصی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5885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F7C473-D838-3908-FA1B-8047D49D0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83080"/>
              </p:ext>
            </p:extLst>
          </p:nvPr>
        </p:nvGraphicFramePr>
        <p:xfrm>
          <a:off x="2094652" y="4514873"/>
          <a:ext cx="7129326" cy="15025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48597">
                  <a:extLst>
                    <a:ext uri="{9D8B030D-6E8A-4147-A177-3AD203B41FA5}">
                      <a16:colId xmlns:a16="http://schemas.microsoft.com/office/drawing/2014/main" val="412673822"/>
                    </a:ext>
                  </a:extLst>
                </a:gridCol>
                <a:gridCol w="2090454">
                  <a:extLst>
                    <a:ext uri="{9D8B030D-6E8A-4147-A177-3AD203B41FA5}">
                      <a16:colId xmlns:a16="http://schemas.microsoft.com/office/drawing/2014/main" val="2844201835"/>
                    </a:ext>
                  </a:extLst>
                </a:gridCol>
                <a:gridCol w="2490275">
                  <a:extLst>
                    <a:ext uri="{9D8B030D-6E8A-4147-A177-3AD203B41FA5}">
                      <a16:colId xmlns:a16="http://schemas.microsoft.com/office/drawing/2014/main" val="3410972967"/>
                    </a:ext>
                  </a:extLst>
                </a:gridCol>
              </a:tblGrid>
              <a:tr h="6972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61333"/>
                  </a:ext>
                </a:extLst>
              </a:tr>
              <a:tr h="8053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ماهانه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پرونده سلامت کارکنان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هر فصل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2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1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182563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اقدامات اجرایی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690688"/>
            <a:ext cx="10515600" cy="4351338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dirty="0">
                <a:cs typeface="B Nazanin" panose="00000400000000000000" pitchFamily="2" charset="-78"/>
              </a:rPr>
              <a:t>تشکیل پرونده سلامت </a:t>
            </a:r>
            <a:r>
              <a:rPr lang="ar-SA" dirty="0" smtClean="0">
                <a:cs typeface="B Nazanin" panose="00000400000000000000" pitchFamily="2" charset="-78"/>
              </a:rPr>
              <a:t>روان(</a:t>
            </a:r>
            <a:r>
              <a:rPr lang="fa-IR" dirty="0" smtClean="0">
                <a:cs typeface="B Nazanin" panose="00000400000000000000" pitchFamily="2" charset="-78"/>
              </a:rPr>
              <a:t>30</a:t>
            </a:r>
            <a:r>
              <a:rPr lang="ar-SA" dirty="0" smtClean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درصد کارکنان</a:t>
            </a:r>
            <a:r>
              <a:rPr lang="ar-SA" dirty="0" smtClean="0">
                <a:cs typeface="B Nazanin" panose="00000400000000000000" pitchFamily="2" charset="-78"/>
              </a:rPr>
              <a:t>)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dirty="0">
                <a:cs typeface="B Nazanin" panose="00000400000000000000" pitchFamily="2" charset="-78"/>
              </a:rPr>
              <a:t>شناسایی موارد پر خطر و مشکلات سلامت روان(حداقل 20 درصد کارکنان غربالگری شده</a:t>
            </a:r>
            <a:r>
              <a:rPr lang="ar-SA" dirty="0" smtClean="0">
                <a:cs typeface="B Nazanin" panose="00000400000000000000" pitchFamily="2" charset="-78"/>
              </a:rPr>
              <a:t>)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dirty="0">
                <a:cs typeface="B Nazanin" panose="00000400000000000000" pitchFamily="2" charset="-78"/>
              </a:rPr>
              <a:t>شروع و پیگیری مراحل درمان کارکنان پر خطر شناسایی شده(حضوری/آن لاین از طریق سامانه ایران حال)  حداقل 60</a:t>
            </a:r>
            <a:r>
              <a:rPr lang="ar-SA" dirty="0" smtClean="0">
                <a:cs typeface="B Nazanin" panose="00000400000000000000" pitchFamily="2" charset="-78"/>
              </a:rPr>
              <a:t>%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dirty="0">
                <a:cs typeface="B Nazanin" panose="00000400000000000000" pitchFamily="2" charset="-78"/>
              </a:rPr>
              <a:t>برگزاری جلسات  دوره ای پایش و نظارت خدمات روانشناختی داده شده به دانشجویان با همکاری تیم مرکز مشاوره </a:t>
            </a:r>
            <a:r>
              <a:rPr lang="ar-SA" dirty="0" smtClean="0">
                <a:cs typeface="B Nazanin" panose="00000400000000000000" pitchFamily="2" charset="-78"/>
              </a:rPr>
              <a:t>دانشگاه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dirty="0">
                <a:cs typeface="B Nazanin" panose="00000400000000000000" pitchFamily="2" charset="-78"/>
              </a:rPr>
              <a:t>برگزاری کارگاههای توانمند سازی پرسنل در مراقبت از سلامت </a:t>
            </a:r>
            <a:r>
              <a:rPr lang="ar-SA" dirty="0" smtClean="0">
                <a:cs typeface="B Nazanin" panose="00000400000000000000" pitchFamily="2" charset="-78"/>
              </a:rPr>
              <a:t>روان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dirty="0">
                <a:cs typeface="B Nazanin" panose="00000400000000000000" pitchFamily="2" charset="-78"/>
              </a:rPr>
              <a:t>برگزاری اردوهای سیاحتی، آموزشی و زیارتی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4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132440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548542" y="543955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استقرار رویکرد دانشگاه الکترونیک مبتنی بر فناوری اطلاعات و هوش مصنوعی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87225"/>
              </p:ext>
            </p:extLst>
          </p:nvPr>
        </p:nvGraphicFramePr>
        <p:xfrm>
          <a:off x="1756018" y="1823749"/>
          <a:ext cx="93081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062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4654062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اطلاعات کارکنان ستادشاهد در سال 1402 به میزان 20  درصد نسبت به سال گذشته </a:t>
                      </a:r>
                      <a:endParaRPr lang="en-US" sz="20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مدیریت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تشکیل بانک اطلاعاتی از ایثارگران جامعه هدف </a:t>
                      </a:r>
                      <a:endParaRPr lang="en-US" sz="20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اختصاصی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9798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3E97B9-5473-464E-2412-2EDF72F17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01355"/>
              </p:ext>
            </p:extLst>
          </p:nvPr>
        </p:nvGraphicFramePr>
        <p:xfrm>
          <a:off x="3026707" y="3964845"/>
          <a:ext cx="7028842" cy="142087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12676">
                  <a:extLst>
                    <a:ext uri="{9D8B030D-6E8A-4147-A177-3AD203B41FA5}">
                      <a16:colId xmlns:a16="http://schemas.microsoft.com/office/drawing/2014/main" val="4202807663"/>
                    </a:ext>
                  </a:extLst>
                </a:gridCol>
                <a:gridCol w="2060990">
                  <a:extLst>
                    <a:ext uri="{9D8B030D-6E8A-4147-A177-3AD203B41FA5}">
                      <a16:colId xmlns:a16="http://schemas.microsoft.com/office/drawing/2014/main" val="216221381"/>
                    </a:ext>
                  </a:extLst>
                </a:gridCol>
                <a:gridCol w="2455176">
                  <a:extLst>
                    <a:ext uri="{9D8B030D-6E8A-4147-A177-3AD203B41FA5}">
                      <a16:colId xmlns:a16="http://schemas.microsoft.com/office/drawing/2014/main" val="1775451469"/>
                    </a:ext>
                  </a:extLst>
                </a:gridCol>
              </a:tblGrid>
              <a:tr h="60998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56506"/>
                  </a:ext>
                </a:extLst>
              </a:tr>
              <a:tr h="8108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گزارش ماهانه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پرونده سلامت کارکنان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هر فصل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0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5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56" y="475232"/>
            <a:ext cx="9681287" cy="590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6" y="2729183"/>
            <a:ext cx="10515600" cy="1325563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cs typeface="B Nazanin" panose="00000400000000000000" pitchFamily="2" charset="-78"/>
              </a:rPr>
              <a:t>گزارش اقدامات اساسی سال 1401 مرتبط با اهداف راهبردی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0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736460" y="806879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BFE22BE-980A-4A39-5090-65B7ABA9A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01187"/>
              </p:ext>
            </p:extLst>
          </p:nvPr>
        </p:nvGraphicFramePr>
        <p:xfrm>
          <a:off x="491532" y="2208131"/>
          <a:ext cx="10760528" cy="371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33">
                  <a:extLst>
                    <a:ext uri="{9D8B030D-6E8A-4147-A177-3AD203B41FA5}">
                      <a16:colId xmlns:a16="http://schemas.microsoft.com/office/drawing/2014/main" val="1393535893"/>
                    </a:ext>
                  </a:extLst>
                </a:gridCol>
                <a:gridCol w="3628343">
                  <a:extLst>
                    <a:ext uri="{9D8B030D-6E8A-4147-A177-3AD203B41FA5}">
                      <a16:colId xmlns:a16="http://schemas.microsoft.com/office/drawing/2014/main" val="2357313904"/>
                    </a:ext>
                  </a:extLst>
                </a:gridCol>
                <a:gridCol w="5098652">
                  <a:extLst>
                    <a:ext uri="{9D8B030D-6E8A-4147-A177-3AD203B41FA5}">
                      <a16:colId xmlns:a16="http://schemas.microsoft.com/office/drawing/2014/main" val="1221807974"/>
                    </a:ext>
                  </a:extLst>
                </a:gridCol>
              </a:tblGrid>
              <a:tr h="1208501">
                <a:tc>
                  <a:txBody>
                    <a:bodyPr/>
                    <a:lstStyle/>
                    <a:p>
                      <a:pPr algn="ctr"/>
                      <a:r>
                        <a:rPr lang="fa-IR" sz="28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میزان پیشرفت برنامه</a:t>
                      </a:r>
                      <a:r>
                        <a:rPr lang="fa-IR" sz="28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/ اقدام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اقدام</a:t>
                      </a:r>
                      <a:r>
                        <a:rPr lang="fa-IR" sz="28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اساسی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 برنامه سال 1401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8639"/>
                  </a:ext>
                </a:extLst>
              </a:tr>
              <a:tr h="25047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50%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بانک اطلاعاتی جامع از فرزندان جامعه هدف ستاد شاهد</a:t>
                      </a:r>
                    </a:p>
                    <a:p>
                      <a:pPr algn="r"/>
                      <a:endParaRPr lang="en-US" sz="28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fa-IR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خدمات شایسته با حفظ عزت و کرامت به دانشجویان معزز شاهد و ایثارگر در راستای ارتقاء وضعیت آموزشی، فرهنگی و رفاهی آنان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3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1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37424" y="524107"/>
            <a:ext cx="9679259" cy="5910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053" y="328569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fa-IR" sz="7300" b="1" dirty="0">
                <a:cs typeface="B Nazanin" panose="00000400000000000000" pitchFamily="2" charset="-78"/>
              </a:rPr>
              <a:t>برنامه عملیاتی </a:t>
            </a: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sz="3600" b="1" dirty="0">
                <a:cs typeface="B Nazanin" panose="00000400000000000000" pitchFamily="2" charset="-78"/>
              </a:rPr>
              <a:t>دانشگاه علوم پزشکی و خدمات بهداشتی درمانی ایران</a:t>
            </a:r>
            <a:br>
              <a:rPr lang="fa-IR" sz="3600" b="1" dirty="0">
                <a:cs typeface="B Nazanin" panose="00000400000000000000" pitchFamily="2" charset="-78"/>
              </a:rPr>
            </a:br>
            <a:r>
              <a:rPr lang="fa-IR" sz="3600" b="1" dirty="0">
                <a:cs typeface="B Nazanin" panose="00000400000000000000" pitchFamily="2" charset="-78"/>
              </a:rPr>
              <a:t>ستاد امور شاهد و ایثارگران </a:t>
            </a:r>
            <a:r>
              <a:rPr lang="fa-IR" sz="3600" b="1" dirty="0" smtClean="0">
                <a:cs typeface="B Nazanin" panose="00000400000000000000" pitchFamily="2" charset="-78"/>
              </a:rPr>
              <a:t>دانشگاه</a:t>
            </a:r>
            <a:br>
              <a:rPr lang="fa-IR" sz="3600" b="1" dirty="0" smtClean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>خرداد1402 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838" y="-1"/>
            <a:ext cx="3055162" cy="2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748" y="49177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348343" y="388967"/>
            <a:ext cx="10577146" cy="9664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6294"/>
            <a:ext cx="5715000" cy="3810000"/>
          </a:xfr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EFE0EB-AF24-530D-12F1-483A6CF78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21499"/>
              </p:ext>
            </p:extLst>
          </p:nvPr>
        </p:nvGraphicFramePr>
        <p:xfrm>
          <a:off x="343389" y="1841738"/>
          <a:ext cx="10580077" cy="457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462">
                  <a:extLst>
                    <a:ext uri="{9D8B030D-6E8A-4147-A177-3AD203B41FA5}">
                      <a16:colId xmlns:a16="http://schemas.microsoft.com/office/drawing/2014/main" val="3710602185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val="83934949"/>
                    </a:ext>
                  </a:extLst>
                </a:gridCol>
                <a:gridCol w="4958862">
                  <a:extLst>
                    <a:ext uri="{9D8B030D-6E8A-4147-A177-3AD203B41FA5}">
                      <a16:colId xmlns:a16="http://schemas.microsoft.com/office/drawing/2014/main" val="178010168"/>
                    </a:ext>
                  </a:extLst>
                </a:gridCol>
              </a:tblGrid>
              <a:tr h="679013"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میزان پیشرفت برنامه</a:t>
                      </a:r>
                      <a:r>
                        <a:rPr lang="fa-IR" sz="24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/ اقدام</a:t>
                      </a:r>
                      <a:endParaRPr lang="en-US" sz="24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اقدام</a:t>
                      </a:r>
                      <a:r>
                        <a:rPr lang="fa-IR" sz="24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اساسی</a:t>
                      </a:r>
                      <a:endParaRPr lang="en-US" sz="24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 برنامه سال 1401</a:t>
                      </a:r>
                      <a:endParaRPr lang="en-US" sz="24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23941"/>
                  </a:ext>
                </a:extLst>
              </a:tr>
              <a:tr h="11924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%80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جلسات مشترک با دانشکده و پایش دانشکده ها  و جلسات استاد مشاور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بهبود وضعیت آموزشی، فرهنگی و اجتماعی دانشجویان شاهد و ایثارگر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368780"/>
                  </a:ext>
                </a:extLst>
              </a:tr>
              <a:tr h="134663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%100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کمیته تخصصی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ستاد شاهد هر دوماه یکبار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اجرای کلیه قوانین، آیین نامه ها، دستورالعمل ها، برنامه ها و طرح های ابلاغی از سوی اداره کل امور دانشجویان شاهد و ایثارگر وزارت متبوع و بنیاد شهید و امور ایثارگران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8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0" y="0"/>
            <a:ext cx="1219862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34501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548542" y="691942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6700" dirty="0">
                <a:solidFill>
                  <a:schemeClr val="tx1"/>
                </a:solidFill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67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6294"/>
            <a:ext cx="5715000" cy="3810000"/>
          </a:xfrm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34D958B-547F-4D72-C0D7-36E9CF6F5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13739"/>
              </p:ext>
            </p:extLst>
          </p:nvPr>
        </p:nvGraphicFramePr>
        <p:xfrm>
          <a:off x="548542" y="1825625"/>
          <a:ext cx="10515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22">
                  <a:extLst>
                    <a:ext uri="{9D8B030D-6E8A-4147-A177-3AD203B41FA5}">
                      <a16:colId xmlns:a16="http://schemas.microsoft.com/office/drawing/2014/main" val="4071204899"/>
                    </a:ext>
                  </a:extLst>
                </a:gridCol>
                <a:gridCol w="4672361">
                  <a:extLst>
                    <a:ext uri="{9D8B030D-6E8A-4147-A177-3AD203B41FA5}">
                      <a16:colId xmlns:a16="http://schemas.microsoft.com/office/drawing/2014/main" val="2060255592"/>
                    </a:ext>
                  </a:extLst>
                </a:gridCol>
                <a:gridCol w="4194717">
                  <a:extLst>
                    <a:ext uri="{9D8B030D-6E8A-4147-A177-3AD203B41FA5}">
                      <a16:colId xmlns:a16="http://schemas.microsoft.com/office/drawing/2014/main" val="2793666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میزان پیشرفت برنامه</a:t>
                      </a:r>
                      <a:r>
                        <a:rPr lang="fa-IR" sz="20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/ اقدام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اقدام</a:t>
                      </a:r>
                      <a:r>
                        <a:rPr lang="fa-IR" sz="20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اساسی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 برنامه سال 1401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20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80%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پرداخت هزینه های کلاسهای زبان و تقویتی دانشجویان شاهد و ایثارگر برگزاری کلاسهای تقویت بنیه 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و اجرای طرح های تقویت بنیه علمی دانشجویان شاهد و ایثارگر از طریق برگزاری کلاس های تقویتی، واحدهای درسی و ...به منظور پیشنهاد به ستاد برای تصویب و ارائه آمار در هر نیمسال و همچنین هماهنگی با رابطین دانشکده ها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%90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بارگزاری از طریق سایت و اطلاع رسانی از طریق پیامک انجام گردیده است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اطلاع رسانی شایسته از طریق ارسال پیامک و سایت ستاد شاهد به دانشجویان شاهد و ایثارگر برای بهره مندی از امکانات، تسهیلات و خدمات آموزشی، پژوهشی، فرهنگی و رفاهی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4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0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18813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481430" y="341908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400" b="1" dirty="0">
                <a:solidFill>
                  <a:schemeClr val="tx1"/>
                </a:solidFill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3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6294"/>
            <a:ext cx="5715000" cy="3810000"/>
          </a:xfrm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34D958B-547F-4D72-C0D7-36E9CF6F5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002214"/>
              </p:ext>
            </p:extLst>
          </p:nvPr>
        </p:nvGraphicFramePr>
        <p:xfrm>
          <a:off x="548542" y="1300463"/>
          <a:ext cx="10515600" cy="544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22">
                  <a:extLst>
                    <a:ext uri="{9D8B030D-6E8A-4147-A177-3AD203B41FA5}">
                      <a16:colId xmlns:a16="http://schemas.microsoft.com/office/drawing/2014/main" val="4071204899"/>
                    </a:ext>
                  </a:extLst>
                </a:gridCol>
                <a:gridCol w="4672361">
                  <a:extLst>
                    <a:ext uri="{9D8B030D-6E8A-4147-A177-3AD203B41FA5}">
                      <a16:colId xmlns:a16="http://schemas.microsoft.com/office/drawing/2014/main" val="2060255592"/>
                    </a:ext>
                  </a:extLst>
                </a:gridCol>
                <a:gridCol w="4194717">
                  <a:extLst>
                    <a:ext uri="{9D8B030D-6E8A-4147-A177-3AD203B41FA5}">
                      <a16:colId xmlns:a16="http://schemas.microsoft.com/office/drawing/2014/main" val="2793666207"/>
                    </a:ext>
                  </a:extLst>
                </a:gridCol>
              </a:tblGrid>
              <a:tr h="702608"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میزان پیشرفت برنامه</a:t>
                      </a:r>
                      <a:r>
                        <a:rPr lang="fa-IR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/ اقدام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اقدام</a:t>
                      </a:r>
                      <a:r>
                        <a:rPr lang="fa-IR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اساسی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 برنامه سال 1401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206059"/>
                  </a:ext>
                </a:extLst>
              </a:tr>
              <a:tr h="1463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60%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دیدار با خانواده های محترم شهداء و ایثارگران،</a:t>
                      </a:r>
                      <a:endParaRPr lang="fa-IR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برگـــزاری همایش ها و یادمان بزرگداشت مقام شهدا و ایثارگران</a:t>
                      </a:r>
                      <a:r>
                        <a:rPr lang="fa-IR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(چهار همایش)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fa-IR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مراسم تکریم مقام  جانباز با حضور</a:t>
                      </a:r>
                      <a:r>
                        <a:rPr lang="fa-IR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خانواده ها</a:t>
                      </a:r>
                      <a:endParaRPr lang="fa-IR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های ویژه تکریم و تجلیل و پاسداشت مقام معنوی ایثارگران در چارچوب حفظ و گسترش فرهنگ ایثار و شهادت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0930"/>
                  </a:ext>
                </a:extLst>
              </a:tr>
              <a:tr h="19555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60%</a:t>
                      </a:r>
                      <a:endParaRPr lang="fa-IR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fa-IR" sz="20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بررسی درخواست های</a:t>
                      </a:r>
                      <a:r>
                        <a:rPr lang="fa-IR" sz="20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مربوط به مشکلات شغلی ایثارگران، رایزنی با واحد مسئول و و پیگیری آن تا حل مشکل 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  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بررسی و شناخت مسائل و مشکلات ایثارگران در وزارت بهداشت ، درمان و آموزش پزشکی و واحدهای تابعه و اولویت بندی نیازهای آنان.</a:t>
                      </a:r>
                      <a:endParaRPr lang="en-US" sz="20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18555"/>
                  </a:ext>
                </a:extLst>
              </a:tr>
              <a:tr h="961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90%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fa-IR" sz="20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تشکیل پرونده برای خانواده های شهدای مدافع سلامت</a:t>
                      </a:r>
                      <a:r>
                        <a:rPr lang="fa-IR" sz="20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و تکمیل پرونده سایر خانواده ها(100 پرونده جدید)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شناسائی و طبقه بندی ایثارگران براساس عناوین و تعاریف مندرج در این دستورالعمل 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378" y="181426"/>
            <a:ext cx="1127858" cy="82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56" y="475232"/>
            <a:ext cx="9681287" cy="590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57" y="150414"/>
            <a:ext cx="10515600" cy="6496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اهداف راهبردی دانشگاه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025912"/>
            <a:ext cx="11141529" cy="5701459"/>
          </a:xfrm>
        </p:spPr>
        <p:txBody>
          <a:bodyPr>
            <a:normAutofit fontScale="92500" lnSpcReduction="20000"/>
          </a:bodyPr>
          <a:lstStyle/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حرکت به سمت دانشگاههای نسل نو، توسعه فناوری، تولیدات دانش، اشتغال زایی و تربیت کارآفرین مبتنی بر نیازهای بازار سلامت 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بین المللی سازی ظرفیت های دانشگاه و بخش سلامت تحت پوشش 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پیاده سازی رویکردهای جدید خلق ثروت و تامین مالی پایدار </a:t>
            </a:r>
            <a:r>
              <a:rPr lang="fa-IR" b="1" dirty="0" smtClean="0">
                <a:cs typeface="B Nazanin" panose="00000400000000000000" pitchFamily="2" charset="-78"/>
              </a:rPr>
              <a:t>دانشگاه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استقرار رویکرد دانشگاه الکترونیک مبتنی بر فناوری اطلاعات و هوش مصنوعی 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چابک سازی سازمانی همراه با بهره مندی از ظرفیت بخش دولتی، غیر دولتی، خصوصی و خیرین  </a:t>
            </a:r>
            <a:endParaRPr lang="en-US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تقویت، بازسازي و توسعه شبكه بهداشتی و درمانی در جهت عدالت در سلامت با حمایت خاص از سیاست جمعیتی</a:t>
            </a:r>
            <a:endParaRPr lang="en-US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7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04" y="475232"/>
            <a:ext cx="9675191" cy="590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70901"/>
            <a:ext cx="10515600" cy="2255411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cs typeface="B Nazanin" panose="00000400000000000000" pitchFamily="2" charset="-78"/>
              </a:rPr>
              <a:t>برنامه های عملیاتی سال 1402 مرتبط با اهداف راهبردی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2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13385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472271" y="744911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a-I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/>
            <a:r>
              <a:rPr lang="fa-I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16310"/>
              </p:ext>
            </p:extLst>
          </p:nvPr>
        </p:nvGraphicFramePr>
        <p:xfrm>
          <a:off x="1927678" y="1685492"/>
          <a:ext cx="8306891" cy="328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909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2241982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1952951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سطح  سلامت روان  دانشجویان در سال 1402 به میزان 15 درصد  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 rtl="1"/>
                      <a:endParaRPr lang="en-US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2  Nazanin" panose="000004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مدیریت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464260"/>
                  </a:ext>
                </a:extLst>
              </a:tr>
              <a:tr h="133622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غربالگری سلامت روان دانشجویان شاهد و ایثارگر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اختصاصی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1800" b="1" dirty="0" smtClean="0"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2  Nazanin" panose="00000400000000000000" pitchFamily="2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B5725B-EF2C-CD6B-4EF1-BAE22D591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66958"/>
              </p:ext>
            </p:extLst>
          </p:nvPr>
        </p:nvGraphicFramePr>
        <p:xfrm>
          <a:off x="2519494" y="5141964"/>
          <a:ext cx="6787472" cy="15487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84683">
                  <a:extLst>
                    <a:ext uri="{9D8B030D-6E8A-4147-A177-3AD203B41FA5}">
                      <a16:colId xmlns:a16="http://schemas.microsoft.com/office/drawing/2014/main" val="3086142061"/>
                    </a:ext>
                  </a:extLst>
                </a:gridCol>
                <a:gridCol w="2452260">
                  <a:extLst>
                    <a:ext uri="{9D8B030D-6E8A-4147-A177-3AD203B41FA5}">
                      <a16:colId xmlns:a16="http://schemas.microsoft.com/office/drawing/2014/main" val="608015923"/>
                    </a:ext>
                  </a:extLst>
                </a:gridCol>
                <a:gridCol w="2050529">
                  <a:extLst>
                    <a:ext uri="{9D8B030D-6E8A-4147-A177-3AD203B41FA5}">
                      <a16:colId xmlns:a16="http://schemas.microsoft.com/office/drawing/2014/main" val="2107603894"/>
                    </a:ext>
                  </a:extLst>
                </a:gridCol>
              </a:tblGrid>
              <a:tr h="37715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23784"/>
                  </a:ext>
                </a:extLst>
              </a:tr>
              <a:tr h="11715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ماهانه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پرونده سلامت دانشجویان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نیم سال تحصیلی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5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5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7886" cy="1325563"/>
          </a:xfrm>
        </p:spPr>
        <p:txBody>
          <a:bodyPr/>
          <a:lstStyle/>
          <a:p>
            <a:pPr algn="r" rtl="1"/>
            <a:r>
              <a:rPr lang="fa-IR" dirty="0" smtClean="0"/>
              <a:t>اقدامات اجرایی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29"/>
            <a:ext cx="10297886" cy="4789034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10000"/>
              </a:lnSpc>
            </a:pPr>
            <a:r>
              <a:rPr lang="ar-SA" sz="3200" dirty="0">
                <a:cs typeface="B Nazanin" panose="00000400000000000000" pitchFamily="2" charset="-78"/>
              </a:rPr>
              <a:t>تشکیل پرونده سلامت روان دانشجویان ستاد شاهد جدید الورود با همکاری مرکز </a:t>
            </a:r>
            <a:r>
              <a:rPr lang="ar-SA" sz="3200" dirty="0" smtClean="0">
                <a:cs typeface="B Nazanin" panose="00000400000000000000" pitchFamily="2" charset="-78"/>
              </a:rPr>
              <a:t>مشاوره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ar-SA" sz="3200" dirty="0" smtClean="0">
                <a:cs typeface="B Nazanin" panose="00000400000000000000" pitchFamily="2" charset="-78"/>
              </a:rPr>
              <a:t>دانشجویان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ar-SA" sz="3200" dirty="0">
                <a:cs typeface="B Nazanin" panose="00000400000000000000" pitchFamily="2" charset="-78"/>
              </a:rPr>
              <a:t>شناسایی موارد پر خطر و مشکلات سلامت </a:t>
            </a:r>
            <a:r>
              <a:rPr lang="ar-SA" sz="3200" dirty="0" smtClean="0">
                <a:cs typeface="B Nazanin" panose="00000400000000000000" pitchFamily="2" charset="-78"/>
              </a:rPr>
              <a:t>روان</a:t>
            </a:r>
            <a:r>
              <a:rPr lang="fa-IR" sz="3200" dirty="0" smtClean="0">
                <a:cs typeface="B Nazanin" panose="00000400000000000000" pitchFamily="2" charset="-78"/>
              </a:rPr>
              <a:t>(80% دانشجویان غربالگری شده)</a:t>
            </a:r>
          </a:p>
          <a:p>
            <a:pPr algn="r" rtl="1">
              <a:lnSpc>
                <a:spcPct val="110000"/>
              </a:lnSpc>
            </a:pPr>
            <a:r>
              <a:rPr lang="ar-SA" sz="3200" dirty="0">
                <a:cs typeface="B Nazanin" panose="00000400000000000000" pitchFamily="2" charset="-78"/>
              </a:rPr>
              <a:t>شروع و پیگیری مراحل درمان دانشجویان پر خطر شناسایی شده(حضوری/آن لاین از طریق سامانه ایران حال</a:t>
            </a:r>
            <a:r>
              <a:rPr lang="ar-SA" sz="3200" dirty="0" smtClean="0">
                <a:cs typeface="B Nazanin" panose="00000400000000000000" pitchFamily="2" charset="-78"/>
              </a:rPr>
              <a:t>)</a:t>
            </a:r>
            <a:r>
              <a:rPr lang="ar-SA" sz="3200" dirty="0">
                <a:cs typeface="B Nazanin" panose="00000400000000000000" pitchFamily="2" charset="-78"/>
              </a:rPr>
              <a:t> حداقل 60</a:t>
            </a:r>
            <a:r>
              <a:rPr lang="ar-SA" sz="3200" dirty="0" smtClean="0">
                <a:cs typeface="B Nazanin" panose="00000400000000000000" pitchFamily="2" charset="-78"/>
              </a:rPr>
              <a:t>%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ar-SA" sz="3200" dirty="0">
                <a:cs typeface="B Nazanin" panose="00000400000000000000" pitchFamily="2" charset="-78"/>
              </a:rPr>
              <a:t>برگزاری جلسات  دوره ای پایش و نظارت خدمات روانشناختی داده شده به دانشجویان با همکاری تیم مرکز مشاوره </a:t>
            </a:r>
            <a:r>
              <a:rPr lang="ar-SA" sz="3200" dirty="0" smtClean="0">
                <a:cs typeface="B Nazanin" panose="00000400000000000000" pitchFamily="2" charset="-78"/>
              </a:rPr>
              <a:t>دانشگاه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ar-SA" sz="3200" dirty="0">
                <a:cs typeface="B Nazanin" panose="00000400000000000000" pitchFamily="2" charset="-78"/>
              </a:rPr>
              <a:t>انجام مشاوره و آموزش به خانواده دانشجویان در معرض </a:t>
            </a:r>
            <a:r>
              <a:rPr lang="ar-SA" sz="3200" dirty="0" smtClean="0">
                <a:cs typeface="B Nazanin" panose="00000400000000000000" pitchFamily="2" charset="-78"/>
              </a:rPr>
              <a:t>خطر</a:t>
            </a:r>
            <a:r>
              <a:rPr lang="ar-SA" sz="3200" dirty="0">
                <a:cs typeface="B Nazanin" panose="00000400000000000000" pitchFamily="2" charset="-78"/>
              </a:rPr>
              <a:t>(15% دانشجویان شناسایی شده)</a:t>
            </a:r>
            <a:endParaRPr lang="en-US" sz="3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871" y="165097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472271" y="491901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a-IR" sz="3100" b="1" dirty="0">
                <a:cs typeface="B Nazanin" panose="00000400000000000000" pitchFamily="2" charset="-78"/>
              </a:rPr>
              <a:t>نیل به اهداف مندرج در سند دانشگاه اسلامی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endParaRPr lang="en-US" sz="3200" dirty="0">
              <a:cs typeface="B Nazanin" panose="000004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68573"/>
              </p:ext>
            </p:extLst>
          </p:nvPr>
        </p:nvGraphicFramePr>
        <p:xfrm>
          <a:off x="2651227" y="1722580"/>
          <a:ext cx="8336644" cy="251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632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2250012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130072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سطح  آموزشی، رفاهی  دانشجویان در سال 1402 به میزان 15 درصد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endParaRPr lang="en-US" sz="2000" b="0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0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مدیریت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464260"/>
                  </a:ext>
                </a:extLst>
              </a:tr>
              <a:tr h="8969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تهیه و اجرای طرح های تقویت بنیه علمی دانشجویان شاهد و ایثارگر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اختصاصی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B5725B-EF2C-CD6B-4EF1-BAE22D591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91088"/>
              </p:ext>
            </p:extLst>
          </p:nvPr>
        </p:nvGraphicFramePr>
        <p:xfrm>
          <a:off x="3348174" y="4660068"/>
          <a:ext cx="6643655" cy="16589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36274">
                  <a:extLst>
                    <a:ext uri="{9D8B030D-6E8A-4147-A177-3AD203B41FA5}">
                      <a16:colId xmlns:a16="http://schemas.microsoft.com/office/drawing/2014/main" val="308614206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608015923"/>
                    </a:ext>
                  </a:extLst>
                </a:gridCol>
                <a:gridCol w="2007081">
                  <a:extLst>
                    <a:ext uri="{9D8B030D-6E8A-4147-A177-3AD203B41FA5}">
                      <a16:colId xmlns:a16="http://schemas.microsoft.com/office/drawing/2014/main" val="2107603894"/>
                    </a:ext>
                  </a:extLst>
                </a:gridCol>
              </a:tblGrid>
              <a:tr h="461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23784"/>
                  </a:ext>
                </a:extLst>
              </a:tr>
              <a:tr h="10066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کارنامه های نیم سال تحصیلی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کارنامه تحصیلی دانشجویان نخبه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نیم سال تحصیلی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5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100" y="952953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اقدامات اجرایی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786" y="2152196"/>
            <a:ext cx="8637814" cy="4351338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انجام نیاز سنجی از دانشجویان جهت تشکیل دوره های تقویت بنیه علمی/مهارت آموزی با کمک اساتید </a:t>
            </a:r>
            <a:r>
              <a:rPr lang="ar-SA" sz="3200" dirty="0" smtClean="0">
                <a:cs typeface="B Nazanin" panose="00000400000000000000" pitchFamily="2" charset="-78"/>
              </a:rPr>
              <a:t>مشاور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و دانشجویان همیار</a:t>
            </a: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برگزاری دوره های تخصصی و </a:t>
            </a:r>
            <a:r>
              <a:rPr lang="ar-SA" sz="3200" dirty="0" smtClean="0">
                <a:cs typeface="B Nazanin" panose="00000400000000000000" pitchFamily="2" charset="-78"/>
              </a:rPr>
              <a:t>عمومی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ar-SA" sz="3200" dirty="0">
                <a:cs typeface="B Nazanin" panose="00000400000000000000" pitchFamily="2" charset="-78"/>
              </a:rPr>
              <a:t>برگزاری دوره های مهارت آموزی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2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192000" cy="6855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91159-187E-AE85-0DB5-DE856C6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142" y="0"/>
            <a:ext cx="1127858" cy="8230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06F3A7-B946-3FAE-A6C7-4BA856837212}"/>
              </a:ext>
            </a:extLst>
          </p:cNvPr>
          <p:cNvSpPr txBox="1">
            <a:spLocks/>
          </p:cNvSpPr>
          <p:nvPr/>
        </p:nvSpPr>
        <p:spPr>
          <a:xfrm>
            <a:off x="507092" y="855110"/>
            <a:ext cx="10515600" cy="64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lnSpc>
                <a:spcPct val="150000"/>
              </a:lnSpc>
            </a:pPr>
            <a:r>
              <a:rPr lang="fa-IR" sz="3200" b="1">
                <a:solidFill>
                  <a:schemeClr val="tx1"/>
                </a:solidFill>
                <a:cs typeface="B Nazanin" panose="00000400000000000000" pitchFamily="2" charset="-78"/>
              </a:rPr>
              <a:t>نیل به اهداف مندرج در سند دانشگاه اسلامی 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36D466C-7BD6-5FB8-3120-6C8F9F32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43387"/>
              </p:ext>
            </p:extLst>
          </p:nvPr>
        </p:nvGraphicFramePr>
        <p:xfrm>
          <a:off x="1817007" y="1760946"/>
          <a:ext cx="812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802043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80624824"/>
                    </a:ext>
                  </a:extLst>
                </a:gridCol>
              </a:tblGrid>
              <a:tr h="357602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سطح  آموزشی، رفاهی  دانشجویان در سال 1402 به میزان 15 درصد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endParaRPr lang="en-US" sz="20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استراتژیک مدیریت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6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توانمندسازی اساتید مشاور و رابطین آموزشی دانشکده ها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 rtl="1"/>
                      <a:endParaRPr lang="en-US" sz="2000" b="0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اختصاصی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 rtl="1"/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5069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529B62-8424-7F9C-A223-947F9F78B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95738"/>
              </p:ext>
            </p:extLst>
          </p:nvPr>
        </p:nvGraphicFramePr>
        <p:xfrm>
          <a:off x="2250802" y="4867456"/>
          <a:ext cx="7028179" cy="16522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12439">
                  <a:extLst>
                    <a:ext uri="{9D8B030D-6E8A-4147-A177-3AD203B41FA5}">
                      <a16:colId xmlns:a16="http://schemas.microsoft.com/office/drawing/2014/main" val="617553598"/>
                    </a:ext>
                  </a:extLst>
                </a:gridCol>
                <a:gridCol w="2060796">
                  <a:extLst>
                    <a:ext uri="{9D8B030D-6E8A-4147-A177-3AD203B41FA5}">
                      <a16:colId xmlns:a16="http://schemas.microsoft.com/office/drawing/2014/main" val="2636095693"/>
                    </a:ext>
                  </a:extLst>
                </a:gridCol>
                <a:gridCol w="2454944">
                  <a:extLst>
                    <a:ext uri="{9D8B030D-6E8A-4147-A177-3AD203B41FA5}">
                      <a16:colId xmlns:a16="http://schemas.microsoft.com/office/drawing/2014/main" val="3940541537"/>
                    </a:ext>
                  </a:extLst>
                </a:gridCol>
              </a:tblGrid>
              <a:tr h="6843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شاخص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دوره سنجش و ارزيابي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75094"/>
                  </a:ext>
                </a:extLst>
              </a:tr>
              <a:tr h="9679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گزارش کارنامه های نیم سال تحصیلی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کارنامه تحصیلی دانشجویان نخبه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نیم سال تحصیلی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49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2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1274</Words>
  <Application>Microsoft Office PowerPoint</Application>
  <PresentationFormat>Widescreen</PresentationFormat>
  <Paragraphs>177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2  Nazanin</vt:lpstr>
      <vt:lpstr>Arial</vt:lpstr>
      <vt:lpstr>B Nazanin</vt:lpstr>
      <vt:lpstr>Calibri</vt:lpstr>
      <vt:lpstr>Calibri Light</vt:lpstr>
      <vt:lpstr>Times New Roman</vt:lpstr>
      <vt:lpstr>Office Theme</vt:lpstr>
      <vt:lpstr>بسم الله الرحمن الرحیم </vt:lpstr>
      <vt:lpstr>برنامه عملیاتی  دانشگاه علوم پزشکی و خدمات بهداشتی درمانی ایران ستاد امور شاهد و ایثارگران دانشگاه خرداد1402 </vt:lpstr>
      <vt:lpstr>اهداف راهبردی دانشگاه</vt:lpstr>
      <vt:lpstr>برنامه های عملیاتی سال 1402 مرتبط با اهداف راهبردی </vt:lpstr>
      <vt:lpstr>PowerPoint Presentation</vt:lpstr>
      <vt:lpstr>اقدامات اجرایی</vt:lpstr>
      <vt:lpstr>PowerPoint Presentation</vt:lpstr>
      <vt:lpstr>اقدامات اجرایی</vt:lpstr>
      <vt:lpstr>PowerPoint Presentation</vt:lpstr>
      <vt:lpstr>اقدامات اجرایی</vt:lpstr>
      <vt:lpstr>PowerPoint Presentation</vt:lpstr>
      <vt:lpstr>اقدامات اجرایی</vt:lpstr>
      <vt:lpstr>PowerPoint Presentation</vt:lpstr>
      <vt:lpstr>اقدامات اجرایی</vt:lpstr>
      <vt:lpstr>PowerPoint Presentation</vt:lpstr>
      <vt:lpstr>اقدامات اجرایی</vt:lpstr>
      <vt:lpstr>PowerPoint Presentation</vt:lpstr>
      <vt:lpstr>گزارش اقدامات اساسی سال 1401 مرتبط با اهداف راهبردی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زینب مالمون</dc:creator>
  <cp:lastModifiedBy>admin</cp:lastModifiedBy>
  <cp:revision>131</cp:revision>
  <dcterms:created xsi:type="dcterms:W3CDTF">2023-02-22T07:00:19Z</dcterms:created>
  <dcterms:modified xsi:type="dcterms:W3CDTF">2023-08-11T15:22:21Z</dcterms:modified>
</cp:coreProperties>
</file>